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289" r:id="rId45"/>
    <p:sldId id="288" r:id="rId46"/>
    <p:sldId id="320" r:id="rId47"/>
    <p:sldId id="333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2418" autoAdjust="0"/>
  </p:normalViewPr>
  <p:slideViewPr>
    <p:cSldViewPr snapToGrid="0" snapToObjects="1">
      <p:cViewPr>
        <p:scale>
          <a:sx n="79" d="100"/>
          <a:sy n="79" d="100"/>
        </p:scale>
        <p:origin x="107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7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2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Ajisa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Muthayil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18/08/2023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9845" y="1282394"/>
            <a:ext cx="11165827" cy="1506662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GB" sz="1600" b="0" i="0" dirty="0">
                <a:effectLst/>
              </a:rPr>
              <a:t>In the data set, there are several different cases where the booster did not land successfully. They were represented as categorical variables (False Ocean: unsuccessfully landed into ocean, False RTLS: unsuccessfully landed into ground pad, True RTLS: successfully landed into ground pad, True ASDS: successfully landed into drone ship etc.)</a:t>
            </a:r>
          </a:p>
          <a:p>
            <a:pPr algn="just"/>
            <a:r>
              <a:rPr lang="en-GB" sz="1600" dirty="0"/>
              <a:t>Converted these categorical variables into binary variables using dummies; where 1 means successful mission and 0 means unsuccessful mission.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FEC88E-6297-D5B1-9F57-01360427E755}"/>
              </a:ext>
            </a:extLst>
          </p:cNvPr>
          <p:cNvSpPr txBox="1">
            <a:spLocks/>
          </p:cNvSpPr>
          <p:nvPr/>
        </p:nvSpPr>
        <p:spPr>
          <a:xfrm>
            <a:off x="-75312" y="2638933"/>
            <a:ext cx="3762828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Arial" panose="020B0604020202020204" pitchFamily="34" charset="0"/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Calculated number of launches from each launch site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30AC5-C8C0-A6B3-4163-9F07C076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79" y="3087749"/>
            <a:ext cx="2377646" cy="104403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23A7EAB-8E88-7223-30F8-833BA13ACC80}"/>
              </a:ext>
            </a:extLst>
          </p:cNvPr>
          <p:cNvSpPr txBox="1">
            <a:spLocks/>
          </p:cNvSpPr>
          <p:nvPr/>
        </p:nvSpPr>
        <p:spPr>
          <a:xfrm>
            <a:off x="138572" y="4325016"/>
            <a:ext cx="3285564" cy="43901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2. Calculated number and occurrence of each orbit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AF530E-FF4B-364C-9D78-AA50FE8C4484}"/>
              </a:ext>
            </a:extLst>
          </p:cNvPr>
          <p:cNvCxnSpPr>
            <a:cxnSpLocks/>
          </p:cNvCxnSpPr>
          <p:nvPr/>
        </p:nvCxnSpPr>
        <p:spPr>
          <a:xfrm>
            <a:off x="1873233" y="4131779"/>
            <a:ext cx="0" cy="232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2D005C7-6925-72C9-5108-7F14E75B1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005" y="4544521"/>
            <a:ext cx="1271839" cy="1555042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A526FEA-6079-76B2-1BE3-D9A16534DF8D}"/>
              </a:ext>
            </a:extLst>
          </p:cNvPr>
          <p:cNvSpPr txBox="1">
            <a:spLocks/>
          </p:cNvSpPr>
          <p:nvPr/>
        </p:nvSpPr>
        <p:spPr>
          <a:xfrm>
            <a:off x="4160443" y="2648738"/>
            <a:ext cx="3504629" cy="539243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3. Calculated number and occurrence of mission outcome for each orbit type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884E7B-FDCD-4B21-A398-996F5DEF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429" y="3215136"/>
            <a:ext cx="3261643" cy="1920406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1C15CFC-DBF1-10A9-5063-A30F73F5C39B}"/>
              </a:ext>
            </a:extLst>
          </p:cNvPr>
          <p:cNvCxnSpPr>
            <a:cxnSpLocks/>
          </p:cNvCxnSpPr>
          <p:nvPr/>
        </p:nvCxnSpPr>
        <p:spPr>
          <a:xfrm flipV="1">
            <a:off x="3444805" y="3484765"/>
            <a:ext cx="937955" cy="88265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AF8A10B-A54B-59A5-9E90-E2A3AB4DE30E}"/>
              </a:ext>
            </a:extLst>
          </p:cNvPr>
          <p:cNvSpPr txBox="1">
            <a:spLocks/>
          </p:cNvSpPr>
          <p:nvPr/>
        </p:nvSpPr>
        <p:spPr>
          <a:xfrm>
            <a:off x="8138001" y="2714610"/>
            <a:ext cx="3762828" cy="452235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4.Created landing outcome label from Outcome column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3ED0C2-401C-D608-E0F7-2FE9D260632B}"/>
              </a:ext>
            </a:extLst>
          </p:cNvPr>
          <p:cNvCxnSpPr>
            <a:cxnSpLocks/>
          </p:cNvCxnSpPr>
          <p:nvPr/>
        </p:nvCxnSpPr>
        <p:spPr>
          <a:xfrm>
            <a:off x="7952035" y="2801659"/>
            <a:ext cx="371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BAED49A-770B-0F3F-5585-FC257125B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6600" y="3123215"/>
            <a:ext cx="2339543" cy="1158340"/>
          </a:xfrm>
          <a:prstGeom prst="rect">
            <a:avLst/>
          </a:prstGeom>
        </p:spPr>
      </p:pic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0DFF26F2-71C1-CA26-F52D-311FEFB05143}"/>
              </a:ext>
            </a:extLst>
          </p:cNvPr>
          <p:cNvSpPr txBox="1">
            <a:spLocks/>
          </p:cNvSpPr>
          <p:nvPr/>
        </p:nvSpPr>
        <p:spPr>
          <a:xfrm>
            <a:off x="8138001" y="4770551"/>
            <a:ext cx="3762828" cy="285304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5. Exported to file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902903-DCDB-EEAE-FE51-0480F627A7A3}"/>
              </a:ext>
            </a:extLst>
          </p:cNvPr>
          <p:cNvCxnSpPr>
            <a:cxnSpLocks/>
          </p:cNvCxnSpPr>
          <p:nvPr/>
        </p:nvCxnSpPr>
        <p:spPr>
          <a:xfrm>
            <a:off x="10264961" y="4281555"/>
            <a:ext cx="0" cy="374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2F37A9-DC64-035B-8851-66EA315351BB}"/>
              </a:ext>
            </a:extLst>
          </p:cNvPr>
          <p:cNvSpPr txBox="1"/>
          <p:nvPr/>
        </p:nvSpPr>
        <p:spPr>
          <a:xfrm>
            <a:off x="8888943" y="5060333"/>
            <a:ext cx="32271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dirty="0" err="1">
                <a:effectLst/>
                <a:latin typeface="Menlo"/>
              </a:rPr>
              <a:t>df.to_csv</a:t>
            </a:r>
            <a:r>
              <a:rPr lang="en-GB" sz="900" b="0" i="0" dirty="0">
                <a:effectLst/>
                <a:latin typeface="Menlo"/>
              </a:rPr>
              <a:t>(‘dataset_part_2.csv', index=False)</a:t>
            </a:r>
            <a:endParaRPr lang="en-GB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5CF6C-C90B-EF9E-7A64-9984AE2E5A58}"/>
              </a:ext>
            </a:extLst>
          </p:cNvPr>
          <p:cNvSpPr txBox="1"/>
          <p:nvPr/>
        </p:nvSpPr>
        <p:spPr>
          <a:xfrm>
            <a:off x="4160443" y="5432510"/>
            <a:ext cx="4327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https://github.com/AjisaMuthayilAli/Space-X-Falcon-9-First-Stage-Landing-Prediction/blob/main/Lab3_DataWrangling.ipynb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4444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lphaU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graphs to show the correlation between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lphaU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to show the relation between categorical and numerical variables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lphaU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show the trend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99F70-FB6B-63CD-63B4-C079D30D8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503" y="3956777"/>
            <a:ext cx="1815108" cy="1294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DB840-5247-1261-46A1-E5F9B1A15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540" y="2242924"/>
            <a:ext cx="2234460" cy="1832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FBA225-015D-B41C-B5CC-939F2F016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835" y="4671605"/>
            <a:ext cx="1942868" cy="13539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F1A72D-3F8E-8562-F67D-30DEC0079945}"/>
              </a:ext>
            </a:extLst>
          </p:cNvPr>
          <p:cNvSpPr/>
          <p:nvPr/>
        </p:nvSpPr>
        <p:spPr>
          <a:xfrm>
            <a:off x="5434424" y="2242924"/>
            <a:ext cx="593387" cy="476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174231-96E4-719D-2059-E2FCA863AE32}"/>
              </a:ext>
            </a:extLst>
          </p:cNvPr>
          <p:cNvSpPr/>
          <p:nvPr/>
        </p:nvSpPr>
        <p:spPr>
          <a:xfrm>
            <a:off x="9789678" y="3954397"/>
            <a:ext cx="593387" cy="476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76AC5-AF85-826E-E5CD-94BDDFDF2B8F}"/>
              </a:ext>
            </a:extLst>
          </p:cNvPr>
          <p:cNvSpPr/>
          <p:nvPr/>
        </p:nvSpPr>
        <p:spPr>
          <a:xfrm>
            <a:off x="4574152" y="4615439"/>
            <a:ext cx="593387" cy="476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2996B-56BD-33E5-F776-33C37CBC570A}"/>
              </a:ext>
            </a:extLst>
          </p:cNvPr>
          <p:cNvSpPr txBox="1"/>
          <p:nvPr/>
        </p:nvSpPr>
        <p:spPr>
          <a:xfrm>
            <a:off x="7366025" y="1881086"/>
            <a:ext cx="46741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https://github.com/AjisaMuthayilAli/Space-X-Falcon-9-First-Stage-Landing-Prediction/blob/main/Lab5_EDA_DataVisualisation.ipynb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581056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291" y="1404936"/>
            <a:ext cx="9745589" cy="40883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en-GB" sz="1600" i="0" dirty="0">
                <a:effectLst/>
                <a:cs typeface="Arial" panose="020B0604020202020204" pitchFamily="34" charset="0"/>
              </a:rPr>
              <a:t>Displayed the names of the unique launch sites in the space mission.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Displayed 5 records where launch sites begin with the string 'CCA’.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Displayed the total payload mass carried by boosters launched by NASA (CRS).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Displayed average payload mass carried by booster version F9 v1.1.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Listed the names of the boosters which have success in drone ship and have payload mass greater than 4000 but less than 6000.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Listed the total number of successful and failure mission outcomes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Listed the names of the </a:t>
            </a:r>
            <a:r>
              <a:rPr lang="en-GB" sz="1600" i="0" dirty="0" err="1">
                <a:effectLst/>
                <a:cs typeface="Arial" panose="020B0604020202020204" pitchFamily="34" charset="0"/>
              </a:rPr>
              <a:t>booster_versions</a:t>
            </a:r>
            <a:r>
              <a:rPr lang="en-GB" sz="1600" i="0" dirty="0">
                <a:effectLst/>
                <a:cs typeface="Arial" panose="020B0604020202020204" pitchFamily="34" charset="0"/>
              </a:rPr>
              <a:t> which have carried the maximum payload mass.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Listed the records which will display the month names, failure </a:t>
            </a:r>
            <a:r>
              <a:rPr lang="en-GB" sz="1600" i="0" dirty="0" err="1">
                <a:effectLst/>
                <a:cs typeface="Arial" panose="020B0604020202020204" pitchFamily="34" charset="0"/>
              </a:rPr>
              <a:t>landing_outcomes</a:t>
            </a:r>
            <a:r>
              <a:rPr lang="en-GB" sz="1600" i="0" dirty="0">
                <a:effectLst/>
                <a:cs typeface="Arial" panose="020B0604020202020204" pitchFamily="34" charset="0"/>
              </a:rPr>
              <a:t> in drone ship ,booster versions, </a:t>
            </a:r>
            <a:r>
              <a:rPr lang="en-GB" sz="1600" i="0" dirty="0" err="1">
                <a:effectLst/>
                <a:cs typeface="Arial" panose="020B0604020202020204" pitchFamily="34" charset="0"/>
              </a:rPr>
              <a:t>launch_site</a:t>
            </a:r>
            <a:r>
              <a:rPr lang="en-GB" sz="1600" i="0" dirty="0">
                <a:effectLst/>
                <a:cs typeface="Arial" panose="020B0604020202020204" pitchFamily="34" charset="0"/>
              </a:rPr>
              <a:t> for the months in year 2015.</a:t>
            </a:r>
          </a:p>
          <a:p>
            <a:r>
              <a:rPr lang="en-GB" sz="1600" i="0" dirty="0">
                <a:effectLst/>
                <a:cs typeface="Arial" panose="020B0604020202020204" pitchFamily="34" charset="0"/>
              </a:rPr>
              <a:t>Ranked the count of landing outcomes (such as Failure (drone ship) or Success (ground pad)) between the date 2010-06-04 and 2017-03-20, in descending order.</a:t>
            </a:r>
          </a:p>
          <a:p>
            <a:pPr marL="0" indent="0">
              <a:buNone/>
            </a:pPr>
            <a:r>
              <a:rPr lang="en-GB" sz="1600" b="1" i="0" dirty="0">
                <a:effectLst/>
                <a:latin typeface="-apple-system"/>
              </a:rPr>
              <a:t>https://github.com/AjisaMuthayilAli/Space-X-Falcon-9-First-Stage-Landing-Prediction/blob/main/Lab4_ExploratoryDataAnalysisUsingSQL.ipynb</a:t>
            </a:r>
          </a:p>
          <a:p>
            <a:endParaRPr lang="en-GB" sz="16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1" i="0" dirty="0">
              <a:effectLst/>
              <a:latin typeface="-apple-system"/>
            </a:endParaRPr>
          </a:p>
          <a:p>
            <a:endParaRPr lang="en-GB" sz="1600" b="1" i="0" dirty="0">
              <a:effectLst/>
              <a:latin typeface="-apple-system"/>
            </a:endParaRPr>
          </a:p>
          <a:p>
            <a:pPr algn="l"/>
            <a:endParaRPr lang="en-GB" sz="1600" b="1" i="0" dirty="0">
              <a:effectLst/>
              <a:latin typeface="-apple-system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858"/>
            <a:ext cx="10515600" cy="3698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folium map object centered around NASA Johnson Center at Houston, Texas.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circle showing NASA Johnson Space Center’s name.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circle shows the launch site names.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 shows successful mission and red marker shows unsuccessful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shows the distance between launch sites to key locations such as railway, highway, city etc.</a:t>
            </a:r>
            <a:endParaRPr lang="en-US" dirty="0"/>
          </a:p>
          <a:p>
            <a:r>
              <a:rPr lang="en-US" sz="2400" dirty="0">
                <a:latin typeface="Abadi" panose="020B0604020104020204" pitchFamily="34" charset="0"/>
              </a:rPr>
              <a:t>This map aided to better understand if the geographical locations and or surroundings has any effect on the mission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255E-DFFD-DB77-36A5-03074987C58A}"/>
              </a:ext>
            </a:extLst>
          </p:cNvPr>
          <p:cNvSpPr txBox="1"/>
          <p:nvPr/>
        </p:nvSpPr>
        <p:spPr>
          <a:xfrm>
            <a:off x="1569806" y="5231893"/>
            <a:ext cx="813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https://github.com/AjisaMuthayilAli/Space-X-Falcon-9-First-Stage-Landing-Prediction/blob/main/Lab6_Launch%20SitesLocationsAnalysiswithFolium.ipynb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870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included drop down, pie and scatter plots.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 down: to choose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shows the successful and unsuccessful missions.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correlation between variables such as payload mass vs successful landing.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0B0C7-BDB1-49D3-55EE-A20916AEC7CD}"/>
              </a:ext>
            </a:extLst>
          </p:cNvPr>
          <p:cNvSpPr txBox="1"/>
          <p:nvPr/>
        </p:nvSpPr>
        <p:spPr>
          <a:xfrm>
            <a:off x="1461580" y="4434437"/>
            <a:ext cx="8168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https://github.com/AjisaMuthayilAli/Space-X-Falcon-9-First-Stage-Landing-Prediction/blob/main/Lab7_DashboardinteractiveappwithPlotlyDash.ipynb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818" y="1825625"/>
            <a:ext cx="10932364" cy="38358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dirty="0"/>
              <a:t>Data preparation: Loaded, </a:t>
            </a:r>
            <a:r>
              <a:rPr lang="en-US" dirty="0" err="1"/>
              <a:t>Normalised</a:t>
            </a:r>
            <a:r>
              <a:rPr lang="en-US" dirty="0"/>
              <a:t> and split train/test datasets.</a:t>
            </a:r>
          </a:p>
          <a:p>
            <a:pPr algn="just"/>
            <a:r>
              <a:rPr lang="en-US" dirty="0"/>
              <a:t>Model preparation: selected ML algorithms, set parameters for each type of model and trained with training sets.</a:t>
            </a:r>
          </a:p>
          <a:p>
            <a:pPr algn="just"/>
            <a:r>
              <a:rPr lang="en-US" dirty="0"/>
              <a:t>Model Evaluation: chose best paraments for each model, computed accuracy for each model using test dataset and plotted confusion matrix.</a:t>
            </a:r>
          </a:p>
          <a:p>
            <a:pPr algn="just"/>
            <a:r>
              <a:rPr lang="en-US" dirty="0"/>
              <a:t>Model comparison: Compared models based on their accuracy and the model with the best accuracy was chosen.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953E2-DC1B-9AB7-63CD-730C7A0C6F6B}"/>
              </a:ext>
            </a:extLst>
          </p:cNvPr>
          <p:cNvSpPr txBox="1"/>
          <p:nvPr/>
        </p:nvSpPr>
        <p:spPr>
          <a:xfrm>
            <a:off x="1511030" y="5256895"/>
            <a:ext cx="7876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https://github.com/AjisaMuthayilAli/Space-X-Falcon-9-First-Stage-Landing-Prediction/blob/main/Lab8_Machine%20Learning%20Prediction.ipynb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152410" y="1972708"/>
            <a:ext cx="8857352" cy="3396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 and Logistic regression models west best in terms of prediction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is directly proportional to time in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has the best success rate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34623" y="4196356"/>
            <a:ext cx="8765410" cy="9970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(orange data points) is increasing at all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E14B1-2C34-A70F-DCD8-0BDD0B3B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92" y="1765088"/>
            <a:ext cx="11457972" cy="225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616098-E161-044A-9180-B9CD89374CAF}"/>
              </a:ext>
            </a:extLst>
          </p:cNvPr>
          <p:cNvSpPr txBox="1">
            <a:spLocks/>
          </p:cNvSpPr>
          <p:nvPr/>
        </p:nvSpPr>
        <p:spPr>
          <a:xfrm>
            <a:off x="1234623" y="4371453"/>
            <a:ext cx="8765410" cy="997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higher with higher payload mass.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91423-8367-13A0-7F28-0275409D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6" y="1674332"/>
            <a:ext cx="11384689" cy="21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13594" y="5714485"/>
            <a:ext cx="7089938" cy="6221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us higher for SD-L1, GEO, HEO,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18DFD-30B7-2551-802E-974911B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43" y="1537161"/>
            <a:ext cx="595935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11580" y="2158423"/>
            <a:ext cx="5067404" cy="169373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the number of flights for LEO, ISS, PO and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Doesn’t correlate success rate with VLEO, SSO orbits as the flight number increases.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47B93-FDD6-02F9-6E55-4AAF7434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6" y="1557684"/>
            <a:ext cx="5951736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05441" y="14445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payload mass for certain orbits (ISS, LEO)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Conversely, the success rate decreased with payload mass for GTO.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82EFA-EC71-06EE-8FAA-51D59587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53429"/>
            <a:ext cx="5570703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6650" y="1729289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increased since 2013 until 2020.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D515E-1C7C-5145-EB60-8E0F7CBB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2" y="1604177"/>
            <a:ext cx="6345906" cy="442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840" y="4383999"/>
            <a:ext cx="9745589" cy="6257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query removed duplicate attributes (LAUNCH_SITE)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DA411-1388-39FA-AB16-2286C0D8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48835"/>
            <a:ext cx="9011812" cy="14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291" y="5381960"/>
            <a:ext cx="9745589" cy="9373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function aids to sub-filter with part of the word.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(5) function limits the rows to 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1D496-9D41-C6E8-AB68-5E41B3E7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9" y="1432967"/>
            <a:ext cx="9754445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6666" y="3635966"/>
            <a:ext cx="9161930" cy="9370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for NASA (CRS) is 45596 kg.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878F6-7442-11EE-B6B1-12EB85FA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4" y="1833298"/>
            <a:ext cx="10790298" cy="7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2189" y="4675829"/>
            <a:ext cx="974558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is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EA32C-D357-F29D-B014-ED3C618E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7" y="1664472"/>
            <a:ext cx="10787415" cy="24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4805" y="4603838"/>
            <a:ext cx="10630806" cy="9251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on ground pad was made on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December 2015.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837BC-04CA-D52B-E132-D9EE1349C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4"/>
          <a:stretch/>
        </p:blipFill>
        <p:spPr>
          <a:xfrm>
            <a:off x="770011" y="1807177"/>
            <a:ext cx="10251427" cy="23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46646"/>
            <a:ext cx="9745589" cy="9564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filter payload mass and limit specific weight with between and function.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45A6-D395-6635-3346-8EE4E547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" y="1734955"/>
            <a:ext cx="11148907" cy="238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22228"/>
            <a:ext cx="9578468" cy="30735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using requests to the </a:t>
            </a:r>
            <a:r>
              <a:rPr lang="en-GB" sz="16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 to the SpaceX API and cleaning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scarping using BeautifulSoup.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 visualisation analysis using Pandas and Matplotlib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EDA using SQL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Interactive visual analytics using Dashboard with </a:t>
            </a:r>
            <a:r>
              <a:rPr lang="en-GB" sz="1600" dirty="0" err="1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GB" sz="16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Dash and Folium.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Predictive analysis using Machine learning algorithms.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analytical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4096" y="5237262"/>
            <a:ext cx="9745589" cy="11899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can be used to separate groups within a column and count function can be used to get total sum of each group.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4415B-0E8E-D6FC-D7D8-7D6D5158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5" y="1623120"/>
            <a:ext cx="10261155" cy="34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2929" y="5580502"/>
            <a:ext cx="9745589" cy="9564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 can be used to filter maximum value of an observation (Payload mass) for a booster version.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102A4-EBFF-5E0D-733A-E38DCEF9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23" y="1432112"/>
            <a:ext cx="8625211" cy="39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748347"/>
            <a:ext cx="9745589" cy="16788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Can sub-filter Date and specify the character position and length and saved using ‘as’ in a new column.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sub-filtered using (1,4) where 1 is the position of year starting character and 4 is the total number of characters need to filter (i.e. 2015).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C1E60-F930-9E5B-F1B4-C49A4092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7" y="1743853"/>
            <a:ext cx="10515600" cy="26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4564" y="5454058"/>
            <a:ext cx="9745589" cy="549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 dates were sub-filtered from a column (Date), counted total number using ‘count’ and ordered using ‘order’.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‘desc’ function helps to order in descending 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1CF56-47F8-E5EB-00F7-40761602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1382554"/>
            <a:ext cx="8798703" cy="37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EE2D515-CF2F-2A51-B325-3F7156744683}"/>
              </a:ext>
            </a:extLst>
          </p:cNvPr>
          <p:cNvSpPr txBox="1">
            <a:spLocks/>
          </p:cNvSpPr>
          <p:nvPr/>
        </p:nvSpPr>
        <p:spPr>
          <a:xfrm>
            <a:off x="2250141" y="5564660"/>
            <a:ext cx="9745589" cy="6549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clearly marked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B66E7-7490-C288-7881-DABC2EC7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6" y="1440007"/>
            <a:ext cx="7925487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664440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represents successful and red represents unsuccessful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rate.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2D90-40BD-4F4A-2BC9-6992AA7BE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1"/>
          <a:stretch/>
        </p:blipFill>
        <p:spPr>
          <a:xfrm>
            <a:off x="845542" y="1643973"/>
            <a:ext cx="10150720" cy="36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2929" y="4533394"/>
            <a:ext cx="8597827" cy="1490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is close to railways, highways, coastline and city: Yes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distance between CCAFS SLC-40 and its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77149-A325-45DD-7234-655AE5E0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67" y="1377689"/>
            <a:ext cx="10181202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4563" y="5166869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the highest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Total success grouped by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4183F-28E2-C1E6-40DC-5D2A9B2F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8" y="1681255"/>
            <a:ext cx="10897544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36344" y="1592852"/>
            <a:ext cx="11113561" cy="40100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GB" sz="2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Space-X-Falcon-9-First-Stage-Landing-Prediction Space X advertises Falcon 9 rocket launches on its website with a cost of 62 million dollars; other providers cost upward of 165 million dollars each, much of the savings is because Space X can reuse the first stage. The aim of this project is to predict if the first stage will land so that we can determine the cost of a launch. This information can be used if an alternate company wants to bid against space X for a rocket launch.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assess main characteristics of the successful or failed landing.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if there is any correlation between rockets variables with successful and or failed landing.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understand the conditions favor SpaceX to achieve successful landing.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684356"/>
            <a:ext cx="10551583" cy="7911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a breakdown of 76.9% successful missions and 23.1% failure rate.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success rate breakdown of KSC LC-39A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11D7C-6562-1B28-430B-FE16030D3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0" y="1847349"/>
            <a:ext cx="11237380" cy="22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6337" y="5746669"/>
            <a:ext cx="6500966" cy="758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 payload mass has better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Payload Mass vs outcome.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597F5-51A6-F9BF-420E-E6A8364B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08" y="1428330"/>
            <a:ext cx="10167605" cy="42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1841" y="5479539"/>
            <a:ext cx="9477960" cy="8998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has the lowest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show similar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44B7A-FC65-6F9B-6A1B-8CDF2330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87" y="1415629"/>
            <a:ext cx="5893451" cy="38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4565" y="4336693"/>
            <a:ext cx="9477960" cy="75389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is same for Logistic regression, SVM and KNN.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has lower number of True Negatives.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AE604-00A9-6E59-FE0D-1D0BC763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3" y="1082836"/>
            <a:ext cx="2780480" cy="26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63862-DBA0-C84C-9C0F-49C21D30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674" y="1082836"/>
            <a:ext cx="2611539" cy="2501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523CB-5AFF-4855-1ED3-E2223DA1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206" y="1107155"/>
            <a:ext cx="2729539" cy="2633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02BEB-FA0E-B6E3-60F2-EFAB84442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81" y="1090923"/>
            <a:ext cx="2824296" cy="26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83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9189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a mission does vary with variables such as Launch site, payload mass, orbit and number of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highest success rate are GEO, HEO, SSO, ES-L1.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Some orbits showed better success rate with heavier payload and vice-versa.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KNN, Logistic regression and SVM showed highest accuracy and therefore any of these models can be used.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https://github.com/AjisaMuthayilAli/Space-X-Falcon-9-First-Stage-Landing-Prediction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153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Dropping not applicable columns.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to classify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858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SpaceX Rest API and webscraping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 API and Wikipedia URL were: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api.spacexdata.com/v4/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GB" sz="18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B64F1E-24B2-D1B9-7158-2C61B68BA7C9}"/>
              </a:ext>
            </a:extLst>
          </p:cNvPr>
          <p:cNvSpPr/>
          <p:nvPr/>
        </p:nvSpPr>
        <p:spPr>
          <a:xfrm>
            <a:off x="703295" y="3744684"/>
            <a:ext cx="1418017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SpaceX Rest API call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E65DD60-0968-0034-7599-075A79EFB52C}"/>
              </a:ext>
            </a:extLst>
          </p:cNvPr>
          <p:cNvSpPr/>
          <p:nvPr/>
        </p:nvSpPr>
        <p:spPr>
          <a:xfrm>
            <a:off x="2423732" y="4065810"/>
            <a:ext cx="620485" cy="272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50F2D5-82D3-05B3-F91E-A3F2D40EDDFC}"/>
              </a:ext>
            </a:extLst>
          </p:cNvPr>
          <p:cNvSpPr/>
          <p:nvPr/>
        </p:nvSpPr>
        <p:spPr>
          <a:xfrm>
            <a:off x="3276403" y="3761012"/>
            <a:ext cx="1676402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 returns 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F6E06-ABA0-98DF-4FAB-485C71BB06D0}"/>
              </a:ext>
            </a:extLst>
          </p:cNvPr>
          <p:cNvSpPr/>
          <p:nvPr/>
        </p:nvSpPr>
        <p:spPr>
          <a:xfrm>
            <a:off x="5255225" y="4060370"/>
            <a:ext cx="620485" cy="272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F8C8B5-AC44-38E9-8B5B-72B3755CE0F3}"/>
              </a:ext>
            </a:extLst>
          </p:cNvPr>
          <p:cNvSpPr/>
          <p:nvPr/>
        </p:nvSpPr>
        <p:spPr>
          <a:xfrm>
            <a:off x="6262287" y="3761012"/>
            <a:ext cx="1676402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Make DataFrame from JSON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1A932D-4A1D-2857-AADB-998FB81EA54F}"/>
              </a:ext>
            </a:extLst>
          </p:cNvPr>
          <p:cNvSpPr/>
          <p:nvPr/>
        </p:nvSpPr>
        <p:spPr>
          <a:xfrm>
            <a:off x="9248171" y="3761012"/>
            <a:ext cx="1676402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Data and export it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91E4A3-AF1F-6E66-588A-70B747B9D1AF}"/>
              </a:ext>
            </a:extLst>
          </p:cNvPr>
          <p:cNvSpPr/>
          <p:nvPr/>
        </p:nvSpPr>
        <p:spPr>
          <a:xfrm>
            <a:off x="8261892" y="4001294"/>
            <a:ext cx="620485" cy="272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23C1C7-42FF-D7DF-FDC1-484455960748}"/>
              </a:ext>
            </a:extLst>
          </p:cNvPr>
          <p:cNvSpPr/>
          <p:nvPr/>
        </p:nvSpPr>
        <p:spPr>
          <a:xfrm>
            <a:off x="595413" y="5306106"/>
            <a:ext cx="1655957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 HTML response from wikipedia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619EA2-AE07-EE7C-3104-C85EC2DB021D}"/>
              </a:ext>
            </a:extLst>
          </p:cNvPr>
          <p:cNvSpPr/>
          <p:nvPr/>
        </p:nvSpPr>
        <p:spPr>
          <a:xfrm>
            <a:off x="2423731" y="5605462"/>
            <a:ext cx="620485" cy="272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0400E5-AFB9-367D-C530-815B55EFA7BE}"/>
              </a:ext>
            </a:extLst>
          </p:cNvPr>
          <p:cNvSpPr/>
          <p:nvPr/>
        </p:nvSpPr>
        <p:spPr>
          <a:xfrm>
            <a:off x="3286625" y="5306106"/>
            <a:ext cx="1655957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data with BeautifulSoup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A8B0C2-D7B2-74C4-ECB9-C6BA152912B6}"/>
              </a:ext>
            </a:extLst>
          </p:cNvPr>
          <p:cNvSpPr/>
          <p:nvPr/>
        </p:nvSpPr>
        <p:spPr>
          <a:xfrm>
            <a:off x="6282732" y="5306104"/>
            <a:ext cx="1655957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Make DataFrame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1077C8-AC6D-7ABF-FBD2-66D418B4EC50}"/>
              </a:ext>
            </a:extLst>
          </p:cNvPr>
          <p:cNvSpPr/>
          <p:nvPr/>
        </p:nvSpPr>
        <p:spPr>
          <a:xfrm>
            <a:off x="9248171" y="5265195"/>
            <a:ext cx="1655957" cy="870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DataFrame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1CE9658-0D30-037F-C432-FB98E2D71209}"/>
              </a:ext>
            </a:extLst>
          </p:cNvPr>
          <p:cNvSpPr txBox="1">
            <a:spLocks/>
          </p:cNvSpPr>
          <p:nvPr/>
        </p:nvSpPr>
        <p:spPr>
          <a:xfrm>
            <a:off x="744444" y="4643776"/>
            <a:ext cx="10262531" cy="826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generated information about booster versions, launch sites/dates, payload mass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1BFB802-DD40-2C68-BA82-CA4B9CBE4C21}"/>
              </a:ext>
            </a:extLst>
          </p:cNvPr>
          <p:cNvSpPr txBox="1">
            <a:spLocks/>
          </p:cNvSpPr>
          <p:nvPr/>
        </p:nvSpPr>
        <p:spPr>
          <a:xfrm>
            <a:off x="595413" y="6215270"/>
            <a:ext cx="11693244" cy="826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 Wikipedia generated information about launches, landings and payload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9149" y="1434533"/>
            <a:ext cx="3762828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Got response from API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7941" y="5928285"/>
            <a:ext cx="11066462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https://github.com/AjisaMuthayilAli/Space-X-Falcon-9-First-Stage-Landing-Prediction/blob/main/Lab1_DataCollection.ipynb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42C66C-7244-5F94-F2DE-3DBFC6CB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47" y="1888928"/>
            <a:ext cx="4690308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spacex_url</a:t>
            </a:r>
            <a:r>
              <a:rPr lang="en-US" altLang="en-US" b="1" dirty="0"/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"https://api.spacexdata.com/v4/launches/past”</a:t>
            </a:r>
          </a:p>
          <a:p>
            <a:pPr algn="just">
              <a:spcBef>
                <a:spcPct val="0"/>
              </a:spcBef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spacex_url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1C0CAFC-F8DF-5AB1-B37D-62962EE247C6}"/>
              </a:ext>
            </a:extLst>
          </p:cNvPr>
          <p:cNvSpPr txBox="1">
            <a:spLocks/>
          </p:cNvSpPr>
          <p:nvPr/>
        </p:nvSpPr>
        <p:spPr>
          <a:xfrm>
            <a:off x="126110" y="2897709"/>
            <a:ext cx="4361540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2. Converted response into JSON File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A8B28D5-53BF-F0F1-4D6C-1B16DEEF7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3192078"/>
            <a:ext cx="2810385" cy="70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static_json_url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resp_dict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response1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json_normalize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resp_dict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9DF8F8C-60FF-8B8E-C4CA-71C676B4551E}"/>
              </a:ext>
            </a:extLst>
          </p:cNvPr>
          <p:cNvSpPr txBox="1">
            <a:spLocks/>
          </p:cNvSpPr>
          <p:nvPr/>
        </p:nvSpPr>
        <p:spPr>
          <a:xfrm>
            <a:off x="728607" y="4581004"/>
            <a:ext cx="2443967" cy="40163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3. Transformed Data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114D9A9-EF51-F691-2FAF-BEFEF0B09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9" y="4916477"/>
            <a:ext cx="2120667" cy="921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getLaunchSite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</a:p>
          <a:p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getPayload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</a:p>
          <a:p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getCoreData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</a:p>
          <a:p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getBoosterVersion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altLang="en-US" sz="1100" dirty="0">
                <a:solidFill>
                  <a:srgbClr val="212121"/>
                </a:solidFill>
                <a:latin typeface="Arial Unicode MS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6C0A0BD-3978-6C2A-E47B-E24D7E2C8E4E}"/>
              </a:ext>
            </a:extLst>
          </p:cNvPr>
          <p:cNvSpPr txBox="1">
            <a:spLocks/>
          </p:cNvSpPr>
          <p:nvPr/>
        </p:nvSpPr>
        <p:spPr>
          <a:xfrm>
            <a:off x="5328578" y="1786355"/>
            <a:ext cx="3386194" cy="40163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4. Created Dictionary with Data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15BD7D4-097F-4C1F-5B39-1E37FA25F1CC}"/>
              </a:ext>
            </a:extLst>
          </p:cNvPr>
          <p:cNvCxnSpPr>
            <a:cxnSpLocks/>
          </p:cNvCxnSpPr>
          <p:nvPr/>
        </p:nvCxnSpPr>
        <p:spPr>
          <a:xfrm flipV="1">
            <a:off x="3282091" y="2682238"/>
            <a:ext cx="2171984" cy="210823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D890D0-1A2E-D890-9E56-5CCF6B906952}"/>
              </a:ext>
            </a:extLst>
          </p:cNvPr>
          <p:cNvCxnSpPr/>
          <p:nvPr/>
        </p:nvCxnSpPr>
        <p:spPr>
          <a:xfrm>
            <a:off x="1863506" y="2432664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B047B-5C31-ABDD-5B11-C055C20425B7}"/>
              </a:ext>
            </a:extLst>
          </p:cNvPr>
          <p:cNvCxnSpPr/>
          <p:nvPr/>
        </p:nvCxnSpPr>
        <p:spPr>
          <a:xfrm>
            <a:off x="1919982" y="4000206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7">
            <a:extLst>
              <a:ext uri="{FF2B5EF4-FFF2-40B4-BE49-F238E27FC236}">
                <a16:creationId xmlns:a16="http://schemas.microsoft.com/office/drawing/2014/main" id="{5CFE4031-F996-9705-93FE-B03751628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856" y="2220866"/>
            <a:ext cx="4323644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{'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FlightNumber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flight_number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']), 'Date':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['date']),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PayloadMass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PayloadMass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Orbit':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Orbit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LaunchSite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LaunchSite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Outcome':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Flights':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GridFins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GridFins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Reused':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Reused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Legs':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Legs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LandingPad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LandingPad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Block':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ReusedCount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ReusedCount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Serial':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Serial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'Longitude':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Longitude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'Latitude':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Latitude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BF1B6D86-A961-5D3F-2A7B-1E47AE7403D0}"/>
              </a:ext>
            </a:extLst>
          </p:cNvPr>
          <p:cNvSpPr txBox="1">
            <a:spLocks/>
          </p:cNvSpPr>
          <p:nvPr/>
        </p:nvSpPr>
        <p:spPr>
          <a:xfrm>
            <a:off x="9704635" y="1761862"/>
            <a:ext cx="2743200" cy="40163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5. Created DataFrame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EAD28FF7-DF66-4E59-DA2D-E0EB200CC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753" y="2048085"/>
            <a:ext cx="30572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'index')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3A4C6F-EC1E-D4FA-D472-8E54F7B4A57F}"/>
              </a:ext>
            </a:extLst>
          </p:cNvPr>
          <p:cNvCxnSpPr>
            <a:cxnSpLocks/>
          </p:cNvCxnSpPr>
          <p:nvPr/>
        </p:nvCxnSpPr>
        <p:spPr>
          <a:xfrm>
            <a:off x="8794285" y="1904007"/>
            <a:ext cx="63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D19F9F-144A-073B-7857-11B99B376262}"/>
              </a:ext>
            </a:extLst>
          </p:cNvPr>
          <p:cNvCxnSpPr/>
          <p:nvPr/>
        </p:nvCxnSpPr>
        <p:spPr>
          <a:xfrm>
            <a:off x="10858349" y="2665186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1EE57534-5942-FD47-35F1-EE8213B23F22}"/>
              </a:ext>
            </a:extLst>
          </p:cNvPr>
          <p:cNvSpPr txBox="1">
            <a:spLocks/>
          </p:cNvSpPr>
          <p:nvPr/>
        </p:nvSpPr>
        <p:spPr>
          <a:xfrm>
            <a:off x="9603481" y="3422304"/>
            <a:ext cx="2743200" cy="40163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6. Filtered DataFrame</a:t>
            </a: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A6284AEF-7541-5E07-6D8B-02AD18434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9163" y="3781086"/>
            <a:ext cx="401263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data_falcon9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data_falcon9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data_falcon9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['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BoosterVersion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'Falcon 1']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DD034E-5ABA-FA3E-440E-71130E1E1D7C}"/>
              </a:ext>
            </a:extLst>
          </p:cNvPr>
          <p:cNvCxnSpPr/>
          <p:nvPr/>
        </p:nvCxnSpPr>
        <p:spPr>
          <a:xfrm>
            <a:off x="10858349" y="4073650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E0FF60B2-66BB-2AE9-79F4-A5448AD81F56}"/>
              </a:ext>
            </a:extLst>
          </p:cNvPr>
          <p:cNvSpPr txBox="1">
            <a:spLocks/>
          </p:cNvSpPr>
          <p:nvPr/>
        </p:nvSpPr>
        <p:spPr>
          <a:xfrm>
            <a:off x="9728428" y="4543348"/>
            <a:ext cx="2743200" cy="40163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7. Exported to file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D6621A-4CDE-1625-C830-A9E55E7068A2}"/>
              </a:ext>
            </a:extLst>
          </p:cNvPr>
          <p:cNvSpPr txBox="1"/>
          <p:nvPr/>
        </p:nvSpPr>
        <p:spPr>
          <a:xfrm>
            <a:off x="9410373" y="4916563"/>
            <a:ext cx="33317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dirty="0">
                <a:effectLst/>
                <a:latin typeface="Menlo"/>
              </a:rPr>
              <a:t>data_falcon9.to_csv('dataset_part_1.csv', index=False)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973A1D-9074-FE84-F065-A590E5B3437C}"/>
              </a:ext>
            </a:extLst>
          </p:cNvPr>
          <p:cNvSpPr txBox="1">
            <a:spLocks/>
          </p:cNvSpPr>
          <p:nvPr/>
        </p:nvSpPr>
        <p:spPr>
          <a:xfrm>
            <a:off x="219149" y="1434533"/>
            <a:ext cx="3762828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Got response from HTML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DDFB4E-3FCA-4764-6881-109E791D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411" y="1752750"/>
            <a:ext cx="221406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static_url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98D527-7106-D4C8-7E23-27E9A2368484}"/>
              </a:ext>
            </a:extLst>
          </p:cNvPr>
          <p:cNvCxnSpPr/>
          <p:nvPr/>
        </p:nvCxnSpPr>
        <p:spPr>
          <a:xfrm>
            <a:off x="1785684" y="2082468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004C421-E7DD-20D5-E4F8-65055D0B0455}"/>
              </a:ext>
            </a:extLst>
          </p:cNvPr>
          <p:cNvSpPr txBox="1">
            <a:spLocks/>
          </p:cNvSpPr>
          <p:nvPr/>
        </p:nvSpPr>
        <p:spPr>
          <a:xfrm>
            <a:off x="219149" y="2547513"/>
            <a:ext cx="3762828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2. Created BeautifulSoup object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1C94531-CB35-1E49-5EE6-2D2DB555D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93" y="2871910"/>
            <a:ext cx="25539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'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html.parser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8EFE08-4544-DBB5-A458-78583918B0ED}"/>
              </a:ext>
            </a:extLst>
          </p:cNvPr>
          <p:cNvCxnSpPr/>
          <p:nvPr/>
        </p:nvCxnSpPr>
        <p:spPr>
          <a:xfrm>
            <a:off x="1785684" y="3102742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F6A1606-E540-AC09-2A61-31EE3C918CC4}"/>
              </a:ext>
            </a:extLst>
          </p:cNvPr>
          <p:cNvSpPr txBox="1">
            <a:spLocks/>
          </p:cNvSpPr>
          <p:nvPr/>
        </p:nvSpPr>
        <p:spPr>
          <a:xfrm>
            <a:off x="578066" y="3546442"/>
            <a:ext cx="2728331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3. Found all tables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B43A94C-CEA3-D059-AA47-0F57DB824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93" y="3864659"/>
            <a:ext cx="19960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html_tables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soup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("table")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DE8AFED-4A49-6BD4-D853-5FBA26A8315E}"/>
              </a:ext>
            </a:extLst>
          </p:cNvPr>
          <p:cNvSpPr txBox="1">
            <a:spLocks/>
          </p:cNvSpPr>
          <p:nvPr/>
        </p:nvSpPr>
        <p:spPr>
          <a:xfrm>
            <a:off x="578066" y="4413708"/>
            <a:ext cx="2728331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4. Got column names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B8C09AC1-9664-8B6B-59D6-098F03C7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00" y="4757482"/>
            <a:ext cx="2720617" cy="13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soup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('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((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212121"/>
                </a:solidFill>
                <a:latin typeface="Arial Unicode MS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try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212121"/>
                </a:solidFill>
                <a:latin typeface="Arial Unicode MS"/>
              </a:rPr>
              <a:t>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extract_column_from_header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212121"/>
                </a:solidFill>
                <a:latin typeface="Arial Unicode MS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not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None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and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0):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column_names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212121"/>
                </a:solidFill>
                <a:latin typeface="Arial Unicode MS"/>
              </a:rPr>
              <a:t>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except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212121"/>
                </a:solidFill>
                <a:latin typeface="Arial Unicode MS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pass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3277BD-F516-D9F1-1CB0-CA49EE22B8DD}"/>
              </a:ext>
            </a:extLst>
          </p:cNvPr>
          <p:cNvCxnSpPr>
            <a:cxnSpLocks/>
          </p:cNvCxnSpPr>
          <p:nvPr/>
        </p:nvCxnSpPr>
        <p:spPr>
          <a:xfrm>
            <a:off x="1785684" y="4095491"/>
            <a:ext cx="0" cy="349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6150EB9-674D-891C-89B4-6AB3855DB70A}"/>
              </a:ext>
            </a:extLst>
          </p:cNvPr>
          <p:cNvCxnSpPr>
            <a:cxnSpLocks/>
          </p:cNvCxnSpPr>
          <p:nvPr/>
        </p:nvCxnSpPr>
        <p:spPr>
          <a:xfrm flipV="1">
            <a:off x="3253596" y="2595371"/>
            <a:ext cx="2171984" cy="20970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05B3075-CF29-43E8-9918-00D21FAE07AF}"/>
              </a:ext>
            </a:extLst>
          </p:cNvPr>
          <p:cNvSpPr txBox="1">
            <a:spLocks/>
          </p:cNvSpPr>
          <p:nvPr/>
        </p:nvSpPr>
        <p:spPr>
          <a:xfrm>
            <a:off x="5020364" y="1765941"/>
            <a:ext cx="2728331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5. Created Dictionary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7DFA334F-11D8-FF4B-73B2-5F6E0AFB2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388" y="2105486"/>
            <a:ext cx="346701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lang="en-US" altLang="en-US" sz="900" dirty="0" err="1"/>
              <a:t>dict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fromkeys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column_names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 Remove an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irrelvant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column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del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['Date and time ( )’]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 Let's initial the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launch_dict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with each value to be an empty 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['Flight No.']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['Launch site']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['Payload']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['Payload mass']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['Orbit']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['Customer']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['Launch outcome']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 Added some new columns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['Version Booster']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['Booster landing']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['Date']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['Time']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9B69E-51DE-CD10-2796-D9D30537DE69}"/>
              </a:ext>
            </a:extLst>
          </p:cNvPr>
          <p:cNvCxnSpPr>
            <a:cxnSpLocks/>
          </p:cNvCxnSpPr>
          <p:nvPr/>
        </p:nvCxnSpPr>
        <p:spPr>
          <a:xfrm>
            <a:off x="8080194" y="1983582"/>
            <a:ext cx="63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F94A8EF-EBC1-07F4-7396-66AB87E0A08C}"/>
              </a:ext>
            </a:extLst>
          </p:cNvPr>
          <p:cNvSpPr txBox="1">
            <a:spLocks/>
          </p:cNvSpPr>
          <p:nvPr/>
        </p:nvSpPr>
        <p:spPr>
          <a:xfrm>
            <a:off x="8850407" y="1777440"/>
            <a:ext cx="2842239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6. Added data to keys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AD898762-A4B6-3045-3B55-A685C64DA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682" y="2073399"/>
            <a:ext cx="3550596" cy="19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extracted_row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#Extract each 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table_number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soup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('table',"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wikitable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plainrowheaders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collapsible")):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 get table row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("tr"):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#check to see if first table heading is as number corresponding to launch a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flight_number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()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flag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flight_number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isdigit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flag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#get table element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find_all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('td')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#if it is number save cells in a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dictonary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extracted_row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u="sng" dirty="0">
                <a:latin typeface="Arial" panose="020B0604020202020204" pitchFamily="34" charset="0"/>
              </a:rPr>
              <a:t>SEE NOTE</a:t>
            </a:r>
            <a:r>
              <a:rPr lang="en-US" altLang="en-US" sz="900" b="1" u="sng" dirty="0"/>
              <a:t>BOOK FOR THE WHOLE CODE</a:t>
            </a:r>
            <a:endParaRPr kumimoji="0" lang="en-US" altLang="en-US" sz="9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03FDA99-7BDA-BB25-0886-F8E8E0BC784C}"/>
              </a:ext>
            </a:extLst>
          </p:cNvPr>
          <p:cNvSpPr txBox="1">
            <a:spLocks/>
          </p:cNvSpPr>
          <p:nvPr/>
        </p:nvSpPr>
        <p:spPr>
          <a:xfrm>
            <a:off x="7803450" y="4453774"/>
            <a:ext cx="4426249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7. Created DataFrame from Dictionary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63D76D-55E8-38E9-84A7-3147E012B176}"/>
              </a:ext>
            </a:extLst>
          </p:cNvPr>
          <p:cNvCxnSpPr/>
          <p:nvPr/>
        </p:nvCxnSpPr>
        <p:spPr>
          <a:xfrm>
            <a:off x="10271526" y="4037782"/>
            <a:ext cx="0" cy="46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C62533E2-9505-D6A7-A12A-905FB60C5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6647" y="4771991"/>
            <a:ext cx="258755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launch_dict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BF1EFBC4-E90C-6C04-089E-6193534C85D9}"/>
              </a:ext>
            </a:extLst>
          </p:cNvPr>
          <p:cNvSpPr txBox="1">
            <a:spLocks/>
          </p:cNvSpPr>
          <p:nvPr/>
        </p:nvSpPr>
        <p:spPr>
          <a:xfrm>
            <a:off x="8795470" y="5321040"/>
            <a:ext cx="3467020" cy="54904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8. Exported to file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1F0271-E1B0-6ECC-B8A5-44C973D3030F}"/>
              </a:ext>
            </a:extLst>
          </p:cNvPr>
          <p:cNvCxnSpPr>
            <a:cxnSpLocks/>
          </p:cNvCxnSpPr>
          <p:nvPr/>
        </p:nvCxnSpPr>
        <p:spPr>
          <a:xfrm>
            <a:off x="10271526" y="5002823"/>
            <a:ext cx="0" cy="335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8ABDE2-BAA3-3B01-BBB9-F8A5519BAB84}"/>
              </a:ext>
            </a:extLst>
          </p:cNvPr>
          <p:cNvSpPr txBox="1"/>
          <p:nvPr/>
        </p:nvSpPr>
        <p:spPr>
          <a:xfrm>
            <a:off x="8821485" y="5656248"/>
            <a:ext cx="32271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dirty="0" err="1">
                <a:effectLst/>
                <a:latin typeface="Menlo"/>
              </a:rPr>
              <a:t>df.to_csv</a:t>
            </a:r>
            <a:r>
              <a:rPr lang="en-GB" sz="900" b="0" i="0" dirty="0">
                <a:effectLst/>
                <a:latin typeface="Menlo"/>
              </a:rPr>
              <a:t>('spacex_web_scraped.csv', index=False)</a:t>
            </a:r>
            <a:endParaRPr lang="en-GB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0B8A1-10EB-7F9B-3381-0F415BA90863}"/>
              </a:ext>
            </a:extLst>
          </p:cNvPr>
          <p:cNvSpPr txBox="1"/>
          <p:nvPr/>
        </p:nvSpPr>
        <p:spPr>
          <a:xfrm>
            <a:off x="3981977" y="5280763"/>
            <a:ext cx="4092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https://github.com/AjisaMuthayilAli/Space-X-Falcon-9-First-Stage-Landing-Prediction/blob/main/Lab2_WebScraping.ipynb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Words>2592</Words>
  <Application>Microsoft Office PowerPoint</Application>
  <PresentationFormat>Widescreen</PresentationFormat>
  <Paragraphs>314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-apple-system</vt:lpstr>
      <vt:lpstr>Arial</vt:lpstr>
      <vt:lpstr>Arial Unicode MS</vt:lpstr>
      <vt:lpstr>Calibri</vt:lpstr>
      <vt:lpstr>Calibri Light</vt:lpstr>
      <vt:lpstr>IBM Plex Mono SemiBold</vt:lpstr>
      <vt:lpstr>IBM Plex Mono Text</vt:lpstr>
      <vt:lpstr>Menlo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Asif Mahmood</cp:lastModifiedBy>
  <cp:revision>199</cp:revision>
  <dcterms:created xsi:type="dcterms:W3CDTF">2021-04-29T18:58:34Z</dcterms:created>
  <dcterms:modified xsi:type="dcterms:W3CDTF">2023-08-18T21:16:14Z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